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3" r:id="rId4"/>
    <p:sldId id="258" r:id="rId5"/>
    <p:sldId id="261" r:id="rId6"/>
    <p:sldId id="259" r:id="rId7"/>
    <p:sldId id="264" r:id="rId8"/>
    <p:sldId id="260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20.10.2025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20.10.2025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20.10.2025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1285860"/>
            <a:ext cx="7772400" cy="307183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C00000"/>
                </a:solidFill>
              </a:rPr>
              <a:t>«</a:t>
            </a:r>
            <a:r>
              <a:rPr lang="ru-RU" dirty="0">
                <a:solidFill>
                  <a:srgbClr val="C00000"/>
                </a:solidFill>
              </a:rPr>
              <a:t>Мастер – класс как форма</a:t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>представления 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педагогического </a:t>
            </a:r>
            <a:r>
              <a:rPr lang="ru-RU" dirty="0">
                <a:solidFill>
                  <a:srgbClr val="C00000"/>
                </a:solidFill>
              </a:rPr>
              <a:t>опыта»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857232"/>
            <a:ext cx="8501122" cy="5286412"/>
          </a:xfrm>
        </p:spPr>
        <p:txBody>
          <a:bodyPr/>
          <a:lstStyle/>
          <a:p>
            <a:pPr algn="ctr"/>
            <a:r>
              <a:rPr lang="ru-RU" sz="4000" dirty="0" smtClean="0">
                <a:solidFill>
                  <a:srgbClr val="C00000"/>
                </a:solidFill>
              </a:rPr>
              <a:t/>
            </a:r>
            <a:br>
              <a:rPr lang="ru-RU" sz="4000" dirty="0" smtClean="0">
                <a:solidFill>
                  <a:srgbClr val="C00000"/>
                </a:solidFill>
              </a:rPr>
            </a:br>
            <a:r>
              <a:rPr lang="ru-RU" sz="4000" dirty="0" smtClean="0">
                <a:solidFill>
                  <a:srgbClr val="C00000"/>
                </a:solidFill>
              </a:rPr>
              <a:t/>
            </a:r>
            <a:br>
              <a:rPr lang="ru-RU" sz="4000" dirty="0" smtClean="0">
                <a:solidFill>
                  <a:srgbClr val="C00000"/>
                </a:solidFill>
              </a:rPr>
            </a:br>
            <a:r>
              <a:rPr lang="ru-RU" sz="4000" dirty="0" smtClean="0">
                <a:solidFill>
                  <a:srgbClr val="C00000"/>
                </a:solidFill>
              </a:rPr>
              <a:t/>
            </a:r>
            <a:br>
              <a:rPr lang="ru-RU" sz="4000" dirty="0" smtClean="0">
                <a:solidFill>
                  <a:srgbClr val="C00000"/>
                </a:solidFill>
              </a:rPr>
            </a:br>
            <a:r>
              <a:rPr lang="ru-RU" sz="4000" dirty="0" smtClean="0">
                <a:solidFill>
                  <a:srgbClr val="C00000"/>
                </a:solidFill>
              </a:rPr>
              <a:t/>
            </a:r>
            <a:br>
              <a:rPr lang="ru-RU" sz="4000" dirty="0" smtClean="0">
                <a:solidFill>
                  <a:srgbClr val="C00000"/>
                </a:solidFill>
              </a:rPr>
            </a:br>
            <a:r>
              <a:rPr lang="ru-RU" sz="4000" dirty="0" smtClean="0">
                <a:solidFill>
                  <a:srgbClr val="C00000"/>
                </a:solidFill>
              </a:rPr>
              <a:t/>
            </a:r>
            <a:br>
              <a:rPr lang="ru-RU" sz="4000" dirty="0" smtClean="0">
                <a:solidFill>
                  <a:srgbClr val="C00000"/>
                </a:solidFill>
              </a:rPr>
            </a:br>
            <a:r>
              <a:rPr lang="ru-RU" sz="4000" dirty="0" smtClean="0">
                <a:solidFill>
                  <a:srgbClr val="C00000"/>
                </a:solidFill>
              </a:rPr>
              <a:t/>
            </a:r>
            <a:br>
              <a:rPr lang="ru-RU" sz="4000" dirty="0" smtClean="0">
                <a:solidFill>
                  <a:srgbClr val="C00000"/>
                </a:solidFill>
              </a:rPr>
            </a:br>
            <a:r>
              <a:rPr lang="ru-RU" sz="4000" dirty="0" smtClean="0">
                <a:solidFill>
                  <a:srgbClr val="C00000"/>
                </a:solidFill>
              </a:rPr>
              <a:t/>
            </a:r>
            <a:br>
              <a:rPr lang="ru-RU" sz="4000" dirty="0" smtClean="0">
                <a:solidFill>
                  <a:srgbClr val="C00000"/>
                </a:solidFill>
              </a:rPr>
            </a:br>
            <a:r>
              <a:rPr lang="ru-RU" sz="4000" dirty="0" smtClean="0">
                <a:solidFill>
                  <a:srgbClr val="C00000"/>
                </a:solidFill>
              </a:rPr>
              <a:t>Мастер-класс – это открытая педагогическая система, позволяющая демонстрировать новые возможности педагогики развития и свободы, показывающая способы преодоления консерватизма и рутины</a:t>
            </a:r>
            <a:br>
              <a:rPr lang="ru-RU" sz="4000" dirty="0" smtClean="0">
                <a:solidFill>
                  <a:srgbClr val="C00000"/>
                </a:solidFill>
              </a:rPr>
            </a:br>
            <a:endParaRPr lang="ru-RU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857232"/>
            <a:ext cx="8501122" cy="1214446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Важнейшие особенности мастер– класса, а именно:</a:t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C00000"/>
                </a:solidFill>
              </a:rPr>
              <a:t/>
            </a:r>
            <a:br>
              <a:rPr lang="ru-RU" sz="2000" dirty="0" smtClean="0">
                <a:solidFill>
                  <a:srgbClr val="C00000"/>
                </a:solidFill>
              </a:rPr>
            </a:b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28596" y="2000240"/>
            <a:ext cx="8286808" cy="4643446"/>
          </a:xfrm>
        </p:spPr>
        <p:txBody>
          <a:bodyPr>
            <a:normAutofit fontScale="92500"/>
          </a:bodyPr>
          <a:lstStyle/>
          <a:p>
            <a:pPr lvl="0">
              <a:buFont typeface="Wingdings" pitchFamily="2" charset="2"/>
              <a:buChar char="§"/>
            </a:pPr>
            <a:r>
              <a:rPr lang="ru-RU" dirty="0" smtClean="0"/>
              <a:t> Новый подход к философии обучения, ломающий устоявшиеся стереотипы.</a:t>
            </a:r>
          </a:p>
          <a:p>
            <a:pPr lvl="0">
              <a:buFont typeface="Wingdings" pitchFamily="2" charset="2"/>
              <a:buChar char="§"/>
            </a:pPr>
            <a:r>
              <a:rPr lang="ru-RU" dirty="0" smtClean="0"/>
              <a:t> Метод самостоятельной работы в малых группах, позволяющий провести обмен мнениями.</a:t>
            </a:r>
          </a:p>
          <a:p>
            <a:pPr lvl="0">
              <a:buFont typeface="Wingdings" pitchFamily="2" charset="2"/>
              <a:buChar char="§"/>
            </a:pPr>
            <a:r>
              <a:rPr lang="ru-RU" dirty="0" smtClean="0"/>
              <a:t> Создание условий для включения всех в активную деятельность.</a:t>
            </a:r>
          </a:p>
          <a:p>
            <a:pPr lvl="0">
              <a:buFont typeface="Wingdings" pitchFamily="2" charset="2"/>
              <a:buChar char="§"/>
            </a:pPr>
            <a:r>
              <a:rPr lang="ru-RU" dirty="0" smtClean="0"/>
              <a:t>Постановка проблемной задачи и решение ее через проигрывание различных ситуаций.</a:t>
            </a:r>
          </a:p>
          <a:p>
            <a:pPr lvl="0">
              <a:buFont typeface="Wingdings" pitchFamily="2" charset="2"/>
              <a:buChar char="§"/>
            </a:pPr>
            <a:r>
              <a:rPr lang="ru-RU" dirty="0" smtClean="0"/>
              <a:t>Приемы, раскрывающие творческий потенциал, как Мастера, так и участников мастер-класса.</a:t>
            </a:r>
          </a:p>
          <a:p>
            <a:pPr lvl="0">
              <a:buFont typeface="Wingdings" pitchFamily="2" charset="2"/>
              <a:buChar char="§"/>
            </a:pPr>
            <a:r>
              <a:rPr lang="ru-RU" dirty="0" smtClean="0"/>
              <a:t>Формы, методы, технологии работы должны предлагаться, а не навязываться участникам.</a:t>
            </a:r>
          </a:p>
          <a:p>
            <a:pPr lvl="0">
              <a:buFont typeface="Wingdings" pitchFamily="2" charset="2"/>
              <a:buChar char="§"/>
            </a:pPr>
            <a:r>
              <a:rPr lang="ru-RU" dirty="0" smtClean="0"/>
              <a:t>Процесс познания гораздо важнее, ценнее, чем само знание.</a:t>
            </a:r>
          </a:p>
          <a:p>
            <a:pPr lvl="0">
              <a:buFont typeface="Wingdings" pitchFamily="2" charset="2"/>
              <a:buChar char="§"/>
            </a:pPr>
            <a:r>
              <a:rPr lang="ru-RU" dirty="0" smtClean="0"/>
              <a:t>Форма взаимодействия – сотрудничество, сотворчество, совместный поиск.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928670"/>
            <a:ext cx="7772400" cy="1214445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/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 smtClean="0">
                <a:solidFill>
                  <a:srgbClr val="FF0000"/>
                </a:solidFill>
              </a:rPr>
              <a:t/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 smtClean="0">
                <a:solidFill>
                  <a:srgbClr val="FF0000"/>
                </a:solidFill>
              </a:rPr>
              <a:t/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 smtClean="0">
                <a:solidFill>
                  <a:srgbClr val="FF0000"/>
                </a:solidFill>
              </a:rPr>
              <a:t>Требования </a:t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 smtClean="0">
                <a:solidFill>
                  <a:srgbClr val="FF0000"/>
                </a:solidFill>
              </a:rPr>
              <a:t>к организации и проведению мастер-класса</a:t>
            </a:r>
            <a:br>
              <a:rPr lang="ru-RU" sz="2800" dirty="0" smtClean="0">
                <a:solidFill>
                  <a:srgbClr val="FF0000"/>
                </a:solidFill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20" y="1785926"/>
            <a:ext cx="8272466" cy="4572032"/>
          </a:xfrm>
        </p:spPr>
        <p:txBody>
          <a:bodyPr>
            <a:normAutofit/>
          </a:bodyPr>
          <a:lstStyle/>
          <a:p>
            <a:endParaRPr lang="ru-RU" b="1" dirty="0" smtClean="0"/>
          </a:p>
          <a:p>
            <a:pPr algn="ctr"/>
            <a:r>
              <a:rPr lang="ru-RU" b="1" dirty="0" smtClean="0"/>
              <a:t>Примерный алгоритм проведения мастер-класса:</a:t>
            </a:r>
          </a:p>
          <a:p>
            <a:pPr algn="ctr"/>
            <a:endParaRPr lang="ru-RU" dirty="0" smtClean="0"/>
          </a:p>
          <a:p>
            <a:pPr lvl="0">
              <a:buFont typeface="Wingdings" pitchFamily="2" charset="2"/>
              <a:buChar char="§"/>
            </a:pPr>
            <a:r>
              <a:rPr lang="ru-RU" dirty="0" smtClean="0"/>
              <a:t> </a:t>
            </a:r>
            <a:r>
              <a:rPr lang="ru-RU" sz="2400" dirty="0" smtClean="0"/>
              <a:t>выделение проблемы</a:t>
            </a:r>
          </a:p>
          <a:p>
            <a:pPr lvl="0">
              <a:buFont typeface="Wingdings" pitchFamily="2" charset="2"/>
              <a:buChar char="§"/>
            </a:pPr>
            <a:r>
              <a:rPr lang="ru-RU" sz="2400" dirty="0" smtClean="0"/>
              <a:t> панель</a:t>
            </a:r>
          </a:p>
          <a:p>
            <a:pPr lvl="0">
              <a:buFont typeface="Wingdings" pitchFamily="2" charset="2"/>
              <a:buChar char="§"/>
            </a:pPr>
            <a:r>
              <a:rPr lang="ru-RU" sz="2400" dirty="0" smtClean="0"/>
              <a:t> объединение в группы для решения проблемы</a:t>
            </a:r>
          </a:p>
          <a:p>
            <a:pPr lvl="0">
              <a:buFont typeface="Wingdings" pitchFamily="2" charset="2"/>
              <a:buChar char="§"/>
            </a:pPr>
            <a:r>
              <a:rPr lang="ru-RU" sz="2400" dirty="0" smtClean="0"/>
              <a:t> работа с материалом</a:t>
            </a:r>
          </a:p>
          <a:p>
            <a:pPr lvl="0">
              <a:buFont typeface="Wingdings" pitchFamily="2" charset="2"/>
              <a:buChar char="§"/>
            </a:pPr>
            <a:r>
              <a:rPr lang="ru-RU" sz="2400" dirty="0" smtClean="0"/>
              <a:t> представление результатов работы</a:t>
            </a:r>
          </a:p>
          <a:p>
            <a:pPr lvl="0">
              <a:buFont typeface="Wingdings" pitchFamily="2" charset="2"/>
              <a:buChar char="§"/>
            </a:pPr>
            <a:r>
              <a:rPr lang="ru-RU" sz="2400" dirty="0" smtClean="0"/>
              <a:t>обсуждение и корректировка результатов работы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714356"/>
            <a:ext cx="7772400" cy="857256"/>
          </a:xfrm>
        </p:spPr>
        <p:txBody>
          <a:bodyPr/>
          <a:lstStyle/>
          <a:p>
            <a:pPr marL="45720" algn="ctr">
              <a:spcBef>
                <a:spcPts val="300"/>
              </a:spcBef>
              <a:buClr>
                <a:schemeClr val="accent3"/>
              </a:buClr>
            </a:pPr>
            <a:r>
              <a:rPr lang="ru-RU" sz="21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Примерный алгоритм проведения мастер-класса:</a:t>
            </a:r>
            <a:br>
              <a:rPr lang="ru-RU" sz="21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</a:br>
            <a:endParaRPr lang="ru-RU" sz="2100" dirty="0" smtClean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4282" y="1285860"/>
            <a:ext cx="8715436" cy="5357850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/>
              <a:t>Панель –</a:t>
            </a:r>
            <a:r>
              <a:rPr lang="ru-RU" dirty="0" smtClean="0"/>
              <a:t> это этап актуализации знаний в данной проблемной плоскости. Он дает возможность всем желающим высказать свою точку зрения о проблеме, для решения которой и проводится мастер-класс. В ходе обмена мнениями у участников мастер-класса могут возникнуть мысли как в поддержку высказанных идей, так и в их опровержение. Тем самым происходит уточнение и корректировка формулировки проблемы мастер-класса.</a:t>
            </a:r>
          </a:p>
          <a:p>
            <a:r>
              <a:rPr lang="ru-RU" dirty="0" smtClean="0"/>
              <a:t>Важнейший элемент технологии мастер-класса – групповая работа (малые группы могут определяться Мастером, образовываться стихийно, по инициативе участников). Мастер может корректировать состав групп, регулируя равновесие методического мастерства и психологических качеств участников (экстра и </a:t>
            </a:r>
            <a:r>
              <a:rPr lang="ru-RU" dirty="0" err="1" smtClean="0"/>
              <a:t>интравертность</a:t>
            </a:r>
            <a:r>
              <a:rPr lang="ru-RU" dirty="0" smtClean="0"/>
              <a:t>, тип мышления, эмоциональность, лидерство и т.д.) Мастер разбивает задание на ряд задач. Группам предстоит придумать способ их решения. Причем, участники свободны в выборе метода, пути поиска, темпа работы. Каждому предоставлена независимость, в выборе пути поиска решения, дано право на ошибку и на внесение корректив. Построение, создание результата группой и есть </a:t>
            </a:r>
            <a:r>
              <a:rPr lang="ru-RU" b="1" dirty="0" err="1" smtClean="0"/>
              <a:t>социоконструкция</a:t>
            </a:r>
            <a:r>
              <a:rPr lang="ru-RU" b="1" dirty="0" smtClean="0"/>
              <a:t>.</a:t>
            </a:r>
            <a:endParaRPr lang="ru-RU" dirty="0" smtClean="0"/>
          </a:p>
          <a:p>
            <a:endParaRPr lang="ru-RU" b="1" dirty="0" smtClean="0"/>
          </a:p>
          <a:p>
            <a:r>
              <a:rPr lang="ru-RU" b="1" dirty="0" smtClean="0"/>
              <a:t>Социализация.</a:t>
            </a:r>
            <a:r>
              <a:rPr lang="ru-RU" dirty="0" smtClean="0"/>
              <a:t> Всякая деятельность в группе представляет сопоставление, сверку, оценку, коррекцию окружающими его индивидуальных качеств, иными словами, социальную пробу, социализацию.</a:t>
            </a:r>
          </a:p>
          <a:p>
            <a:r>
              <a:rPr lang="ru-RU" dirty="0" smtClean="0"/>
              <a:t>Когда группа выступает с отчетом о выполнении задачи, важно, чтобы в отчете были задействованы все. Это позволяет использовать уникальные способности всех участников мастер-класса, дает им возможность </a:t>
            </a:r>
            <a:r>
              <a:rPr lang="ru-RU" dirty="0" err="1" smtClean="0"/>
              <a:t>самореализоваться</a:t>
            </a:r>
            <a:r>
              <a:rPr lang="ru-RU" dirty="0" smtClean="0"/>
              <a:t>, что позволяет учесть и включить в работу различные способы познания каждого педагога.</a:t>
            </a:r>
          </a:p>
          <a:p>
            <a:r>
              <a:rPr lang="ru-RU" dirty="0" smtClean="0"/>
              <a:t>Афиширование – это представление результатов деятельности участников мастер-класса и Мастера (текстов, рисунков, схем, проектов и др.)</a:t>
            </a:r>
          </a:p>
          <a:p>
            <a:r>
              <a:rPr lang="ru-RU" dirty="0" smtClean="0"/>
              <a:t>Разрыв. Ближе всего отражают смысл этого понятия слова “озарение”, “</a:t>
            </a:r>
            <a:r>
              <a:rPr lang="ru-RU" dirty="0" err="1" smtClean="0"/>
              <a:t>инсайт</a:t>
            </a:r>
            <a:r>
              <a:rPr lang="ru-RU" dirty="0" smtClean="0"/>
              <a:t>”, “понимание”. Понимание различное: себя, других, приема, метода, технологии. Разрыв – это внутреннее осознание участником мастер-класса неполноты или несоответствия старого знания новому, внутренний эмоциональный конфликт, подвигающий к углублению в проблему, к поиску ответа, к сверке нового знания с информационным источником. Это то, что в других формах трансляции педагогического опыта преподносится учителю, а здесь он запрашивает сам, ищет самостоятельно, иногда с помощью Мастера, коллеги, участника мастер-класса. Такой же процесс можно наблюдать в лабораториях ученого, исследователя, когда длительный поиск приводит их не только к накоплению информации по изучаемому вопросу, но и к иному пониманию, а порой и к разрыву со старой теорией, старым обоснованием.</a:t>
            </a:r>
          </a:p>
          <a:p>
            <a:r>
              <a:rPr lang="ru-RU" dirty="0" smtClean="0"/>
              <a:t>Рефлексия – последний и обязательный этап – отражение чувств, ощущений, возникших у участников в ходе мастер-класса. Это богатейший материал для рефлексии самого Мастера, для усовершенствования им конструкции мастер-класса, для дальнейшей работы.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714356"/>
            <a:ext cx="7772400" cy="785818"/>
          </a:xfrm>
        </p:spPr>
        <p:txBody>
          <a:bodyPr/>
          <a:lstStyle/>
          <a:p>
            <a:pPr algn="ctr"/>
            <a:r>
              <a:rPr lang="ru-RU" sz="2000" dirty="0" smtClean="0">
                <a:solidFill>
                  <a:srgbClr val="FF0000"/>
                </a:solidFill>
              </a:rPr>
              <a:t>Требования к организации и проведению мастер-класса</a:t>
            </a:r>
            <a:br>
              <a:rPr lang="ru-RU" sz="2000" dirty="0" smtClean="0">
                <a:solidFill>
                  <a:srgbClr val="FF0000"/>
                </a:solidFill>
              </a:rPr>
            </a:b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7158" y="1428736"/>
            <a:ext cx="8429684" cy="4500594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/>
              <a:t>Мастер-класс </a:t>
            </a:r>
            <a:r>
              <a:rPr lang="ru-RU" dirty="0" smtClean="0"/>
              <a:t>как локальная технология трансляции педагогического опыта должен демонстрировать конкретный методический прием или метод, методику преподавания, технологию обучения и воспитания. Он должен состоять из заданий, которые направляют деятельность участников для решения поставленной педагогической проблемы, но внутри каждого задания участники абсолютно свободны: им необходимо осуществить выбор пути исследования, выбор средств для достижения цели, выбор темпа работы.</a:t>
            </a:r>
          </a:p>
          <a:p>
            <a:r>
              <a:rPr lang="ru-RU" b="1" dirty="0" smtClean="0"/>
              <a:t>Мастер– класс</a:t>
            </a:r>
            <a:r>
              <a:rPr lang="ru-RU" dirty="0" smtClean="0"/>
              <a:t> должен всегда начинаться с актуализации знаний каждого по предлагаемой проблеме, что позволит расширить свои представления знаниями других участников.</a:t>
            </a:r>
          </a:p>
          <a:p>
            <a:r>
              <a:rPr lang="ru-RU" b="1" dirty="0" smtClean="0"/>
              <a:t>Основными элементами технологии проведения мастер – класса, методическими приемами является</a:t>
            </a:r>
            <a:r>
              <a:rPr lang="ru-RU" dirty="0" smtClean="0"/>
              <a:t> 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 индукция, 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 </a:t>
            </a:r>
            <a:r>
              <a:rPr lang="ru-RU" dirty="0" err="1" smtClean="0"/>
              <a:t>самоконструкция</a:t>
            </a:r>
            <a:r>
              <a:rPr lang="ru-RU" dirty="0" smtClean="0"/>
              <a:t>, 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 </a:t>
            </a:r>
            <a:r>
              <a:rPr lang="ru-RU" dirty="0" err="1" smtClean="0"/>
              <a:t>социоконструкция</a:t>
            </a:r>
            <a:r>
              <a:rPr lang="ru-RU" dirty="0" smtClean="0"/>
              <a:t>, 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 социализация, 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 афиширование, 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 разрыв, 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 творческое конструирование знания, 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 рефлексия.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928671"/>
            <a:ext cx="8786874" cy="785818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/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 smtClean="0">
                <a:solidFill>
                  <a:srgbClr val="FF0000"/>
                </a:solidFill>
              </a:rPr>
              <a:t>Требования к организации и </a:t>
            </a:r>
            <a:r>
              <a:rPr lang="ru-RU" sz="2800" dirty="0" smtClean="0">
                <a:solidFill>
                  <a:srgbClr val="FF0000"/>
                </a:solidFill>
              </a:rPr>
              <a:t/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 smtClean="0">
                <a:solidFill>
                  <a:srgbClr val="FF0000"/>
                </a:solidFill>
              </a:rPr>
              <a:t>проведению </a:t>
            </a:r>
            <a:r>
              <a:rPr lang="ru-RU" sz="2800" dirty="0" smtClean="0">
                <a:solidFill>
                  <a:srgbClr val="FF0000"/>
                </a:solidFill>
              </a:rPr>
              <a:t>мастер-класса</a:t>
            </a:r>
            <a:r>
              <a:rPr lang="ru-RU" sz="2000" dirty="0" smtClean="0">
                <a:solidFill>
                  <a:srgbClr val="FF0000"/>
                </a:solidFill>
              </a:rPr>
              <a:t/>
            </a:r>
            <a:br>
              <a:rPr lang="ru-RU" sz="2000" dirty="0" smtClean="0">
                <a:solidFill>
                  <a:srgbClr val="FF0000"/>
                </a:solidFill>
              </a:rPr>
            </a:b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844" y="1785926"/>
            <a:ext cx="8858312" cy="4786346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/>
              <a:t>Индукция.</a:t>
            </a:r>
            <a:r>
              <a:rPr lang="ru-RU" dirty="0" smtClean="0"/>
              <a:t> </a:t>
            </a:r>
            <a:r>
              <a:rPr lang="ru-RU" dirty="0" err="1" smtClean="0"/>
              <a:t>Системообразующим</a:t>
            </a:r>
            <a:r>
              <a:rPr lang="ru-RU" dirty="0" smtClean="0"/>
              <a:t> элементом мастер – класса является проблемная ситуация – начало, мотивирующее творческую деятельность каждого. Это может быть задание вокруг слова, предмета, рисунка, воспоминания – чаще всего неожиданное для участников, в чем-то загадочное и обязательно личностное. Проблемная ситуация характеризует определенное психическое – вопросное состояние субъекта (участника), возникающее в процессе выполнения такого задания, которое требует открытия новых знаний о предмете, способе или условиях выполнения действий. Вопрос должен занимать, волновать ум исследователя, быть в круге его интересов; представить это неизвестное, показать необходимость работы с ним, определить круг средств, объектов, которые позволят начать работу и через период незнания прийти к открытию, присоединить к имеющемуся знанию новое и поставить иные проблемы для исследования. Такая проблемная ситуация в технологии мастерских называется индуктором (индукцией).</a:t>
            </a:r>
          </a:p>
          <a:p>
            <a:r>
              <a:rPr lang="ru-RU" dirty="0" smtClean="0"/>
              <a:t>Составляя индуктор, надо соотнести его с чувствами, мыслями, эмоциями, которые он может вызвать у участников.</a:t>
            </a:r>
          </a:p>
          <a:p>
            <a:r>
              <a:rPr lang="ru-RU" dirty="0" smtClean="0"/>
              <a:t>Индуктор должен настраивать личность на саморазвитие. Если у педагога вообще нет потребности в развитии, то одного индуктора недостаточно, нужна серия мотивационных приемов мастерских по формированию этой потребности. Существуют и другие, не менее значимые потребности: быть личностью, потребность в самоутверждении, общении, самовыражении, эмоциональном насыщении, свободе, эмоциональном контакте и др. Мастер в процессе мастер-класса должен стремиться реализовать все эти потребности, но приоритет отдается развитию потребности саморазвития.</a:t>
            </a:r>
          </a:p>
          <a:p>
            <a:r>
              <a:rPr lang="ru-RU" dirty="0" smtClean="0"/>
              <a:t>Если подобного интереса нет, Мастеру необходимо направит действия на создание мотива, на обозначение цели и на то, чтобы участники сами открыли, что эта цель для них достижима. Осознание возможности решения проблемы – необходимое средство для стимулирования интереса.</a:t>
            </a:r>
          </a:p>
          <a:p>
            <a:endParaRPr lang="ru-RU" b="1" dirty="0" smtClean="0"/>
          </a:p>
          <a:p>
            <a:r>
              <a:rPr lang="ru-RU" b="1" dirty="0" err="1" smtClean="0"/>
              <a:t>Самоконструкция</a:t>
            </a:r>
            <a:r>
              <a:rPr lang="ru-RU" b="1" dirty="0" smtClean="0"/>
              <a:t> </a:t>
            </a:r>
            <a:r>
              <a:rPr lang="ru-RU" dirty="0" smtClean="0"/>
              <a:t>– это индивидуальное создание гипотезы, решения, текста, рисунка, проекта.</a:t>
            </a:r>
          </a:p>
          <a:p>
            <a:r>
              <a:rPr lang="ru-RU" dirty="0" smtClean="0"/>
              <a:t>В технологии проведения мастер-класса обычно используется определенный алгоритм поиска решения педагогической проблемы.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714357"/>
            <a:ext cx="8858312" cy="1214446"/>
          </a:xfrm>
        </p:spPr>
        <p:txBody>
          <a:bodyPr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Критерии качества подготовки и проведения мастер-класса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4282" y="1428736"/>
            <a:ext cx="8715436" cy="5286412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b="1" dirty="0" err="1" smtClean="0"/>
              <a:t>Презентативность</a:t>
            </a:r>
            <a:r>
              <a:rPr lang="ru-RU" b="1" dirty="0" smtClean="0"/>
              <a:t>.</a:t>
            </a:r>
            <a:r>
              <a:rPr lang="ru-RU" dirty="0" smtClean="0"/>
              <a:t> Выраженность инновационной идеи, уровень ее </a:t>
            </a:r>
            <a:r>
              <a:rPr lang="ru-RU" dirty="0" err="1" smtClean="0"/>
              <a:t>представленности</a:t>
            </a:r>
            <a:r>
              <a:rPr lang="ru-RU" dirty="0" smtClean="0"/>
              <a:t>, культура презентации идеи, популярность идеи в педагогике, методике и практике образования.</a:t>
            </a:r>
          </a:p>
          <a:p>
            <a:pPr lvl="0"/>
            <a:r>
              <a:rPr lang="ru-RU" b="1" dirty="0" smtClean="0"/>
              <a:t>Эксклюзивность.</a:t>
            </a:r>
            <a:r>
              <a:rPr lang="ru-RU" dirty="0" smtClean="0"/>
              <a:t> Ярко выраженная индивидуальность (масштаб и уровень реализации идеи). Выбор, полнота и оригинальность решения инновационных идей.</a:t>
            </a:r>
          </a:p>
          <a:p>
            <a:pPr lvl="0"/>
            <a:r>
              <a:rPr lang="ru-RU" b="1" dirty="0" smtClean="0"/>
              <a:t>Прогрессивность</a:t>
            </a:r>
            <a:r>
              <a:rPr lang="ru-RU" dirty="0" smtClean="0"/>
              <a:t>. Актуальность и научность содержания и приемов обучения, наличие новых идей, выходящих за рамки стандарта и соответствующих тенденциям современного образования и методике обучения предмета; способность не только к методическому, но и к научному обобщению опыта.</a:t>
            </a:r>
          </a:p>
          <a:p>
            <a:pPr lvl="0"/>
            <a:r>
              <a:rPr lang="ru-RU" b="1" dirty="0" err="1" smtClean="0"/>
              <a:t>Мотивированность</a:t>
            </a:r>
            <a:r>
              <a:rPr lang="ru-RU" b="1" dirty="0" smtClean="0"/>
              <a:t>.</a:t>
            </a:r>
            <a:r>
              <a:rPr lang="ru-RU" dirty="0" smtClean="0"/>
              <a:t> Наличие приемов и условий мотивации, включение каждого в активную творческую деятельность по созданию нового продукта деятельности на занятии.</a:t>
            </a:r>
          </a:p>
          <a:p>
            <a:pPr lvl="0"/>
            <a:r>
              <a:rPr lang="ru-RU" b="1" dirty="0" smtClean="0"/>
              <a:t>Оптимальность.</a:t>
            </a:r>
            <a:r>
              <a:rPr lang="ru-RU" dirty="0" smtClean="0"/>
              <a:t> Достаточность используемых средств на занятии, их сочетание, связь с целью и результатом (промежуточным и конечным)</a:t>
            </a:r>
          </a:p>
          <a:p>
            <a:pPr lvl="0"/>
            <a:r>
              <a:rPr lang="ru-RU" b="1" dirty="0" smtClean="0"/>
              <a:t>Эффективность.</a:t>
            </a:r>
            <a:r>
              <a:rPr lang="ru-RU" dirty="0" smtClean="0"/>
              <a:t> Результативность, полученная для каждого участника мастер-класса. Каков эффект развития? Что это дает конкретно участникам? Умение адекватно проанализировать результаты своей деятельности.</a:t>
            </a:r>
          </a:p>
          <a:p>
            <a:pPr lvl="0"/>
            <a:r>
              <a:rPr lang="ru-RU" b="1" dirty="0" smtClean="0"/>
              <a:t>Технологичность.</a:t>
            </a:r>
            <a:r>
              <a:rPr lang="ru-RU" dirty="0" smtClean="0"/>
              <a:t> Четкий алгоритм занятия (фазы, этапы, процедуры), наличие оригинальных приемов актуализации, </a:t>
            </a:r>
            <a:r>
              <a:rPr lang="ru-RU" dirty="0" err="1" smtClean="0"/>
              <a:t>проблематизации</a:t>
            </a:r>
            <a:r>
              <a:rPr lang="ru-RU" dirty="0" smtClean="0"/>
              <a:t> (“разрыва”), приемов поиска и открытия, удивления, озарения, рефлексии (самоанализа, </a:t>
            </a:r>
            <a:r>
              <a:rPr lang="ru-RU" dirty="0" err="1" smtClean="0"/>
              <a:t>самокоррекции</a:t>
            </a:r>
            <a:r>
              <a:rPr lang="ru-RU" dirty="0" smtClean="0"/>
              <a:t>).</a:t>
            </a:r>
          </a:p>
          <a:p>
            <a:pPr lvl="0"/>
            <a:r>
              <a:rPr lang="ru-RU" b="1" dirty="0" smtClean="0"/>
              <a:t>Артистичность</a:t>
            </a:r>
            <a:r>
              <a:rPr lang="ru-RU" dirty="0" smtClean="0"/>
              <a:t>. Возвышенный стиль, педагогическая </a:t>
            </a:r>
            <a:r>
              <a:rPr lang="ru-RU" dirty="0" err="1" smtClean="0"/>
              <a:t>хоризма</a:t>
            </a:r>
            <a:r>
              <a:rPr lang="ru-RU" dirty="0" smtClean="0"/>
              <a:t>, способность к импровизации, степень воздействия на аудиторию, степень готовности к распространению и популяризации своего опыта.</a:t>
            </a:r>
          </a:p>
          <a:p>
            <a:pPr lvl="0"/>
            <a:r>
              <a:rPr lang="ru-RU" b="1" dirty="0" smtClean="0"/>
              <a:t>Общая культура</a:t>
            </a:r>
            <a:r>
              <a:rPr lang="ru-RU" dirty="0" smtClean="0"/>
              <a:t>. Эрудиция, нестандартность мышления, стиль общения, культура интерпретации своего опыта.</a:t>
            </a:r>
          </a:p>
          <a:p>
            <a:r>
              <a:rPr lang="ru-RU" dirty="0" smtClean="0"/>
              <a:t>Использование данных методических рекомендаций позволит, на наш взгляд, обеспечить качественную подготовку и эффективное проведение мастер-классов в рамках распространения педагогического опыта работников образовательной системы.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Другая 1">
      <a:dk1>
        <a:srgbClr val="C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179</TotalTime>
  <Words>157</Words>
  <Application>Microsoft Office PowerPoint</Application>
  <PresentationFormat>Экран (4:3)</PresentationFormat>
  <Paragraphs>61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Городская</vt:lpstr>
      <vt:lpstr>    «Мастер – класс как форма представления  педагогического опыта» </vt:lpstr>
      <vt:lpstr>       Мастер-класс – это открытая педагогическая система, позволяющая демонстрировать новые возможности педагогики развития и свободы, показывающая способы преодоления консерватизма и рутины </vt:lpstr>
      <vt:lpstr>Важнейшие особенности мастер– класса, а именно:  </vt:lpstr>
      <vt:lpstr>   Требования  к организации и проведению мастер-класса </vt:lpstr>
      <vt:lpstr>Примерный алгоритм проведения мастер-класса: </vt:lpstr>
      <vt:lpstr>Требования к организации и проведению мастер-класса </vt:lpstr>
      <vt:lpstr> Требования к организации и  проведению мастер-класса </vt:lpstr>
      <vt:lpstr>Критерии качества подготовки и проведения мастер-класса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15</cp:revision>
  <dcterms:created xsi:type="dcterms:W3CDTF">2024-11-27T06:27:28Z</dcterms:created>
  <dcterms:modified xsi:type="dcterms:W3CDTF">2025-10-20T05:37:12Z</dcterms:modified>
</cp:coreProperties>
</file>